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font" Target="fonts/font6.fntdata"/><Relationship Id="rId7" Type="http://schemas.openxmlformats.org/officeDocument/2006/relationships/font" Target="fonts/font7.fntdata"/><Relationship Id="rId8" Type="http://schemas.openxmlformats.org/officeDocument/2006/relationships/font" Target="fonts/font8.fntdata"/><Relationship Id="rId9" Type="http://schemas.openxmlformats.org/officeDocument/2006/relationships/font" Target="fonts/font9.fntdata"/><Relationship Id="rId10" Type="http://schemas.openxmlformats.org/officeDocument/2006/relationships/font" Target="fonts/font10.fntdata"/><Relationship Id="rId11" Type="http://schemas.openxmlformats.org/officeDocument/2006/relationships/font" Target="fonts/font11.fntdata"/><Relationship Id="rId12" Type="http://schemas.openxmlformats.org/officeDocument/2006/relationships/font" Target="fonts/font12.fntdata"/><Relationship Id="rId13" Type="http://schemas.openxmlformats.org/officeDocument/2006/relationships/font" Target="fonts/font13.fntdata"/><Relationship Id="rId14" Type="http://schemas.openxmlformats.org/officeDocument/2006/relationships/font" Target="fonts/font14.fntdata"/><Relationship Id="rId15" Type="http://schemas.openxmlformats.org/officeDocument/2006/relationships/font" Target="fonts/font15.fntdata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17320" y="2319533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283705"/>
            <a:ext cx="14909267" cy="167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719"/>
              </a:lnSpc>
            </a:pPr>
            <a:r>
              <a:rPr sz="9799">
                <a:solidFill>
                  <a:srgbClr val="2A2E3A"/>
                </a:solidFill>
                <a:latin typeface="TT Hoves Bold"/>
              </a:rPr>
              <a:t> AI Evolution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8760" y="1028700"/>
            <a:ext cx="1259047" cy="125904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8760" y="2699168"/>
            <a:ext cx="1259047" cy="125904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498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371857" cy="5365691"/>
            <a:chOff x="0" y="0"/>
            <a:chExt cx="9829143" cy="71542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829143" cy="514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Management 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93001"/>
              <a:ext cx="7570122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</a:t>
              </a:r>
            </a:p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what you want to discuss.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58760" y="4373645"/>
            <a:ext cx="1259047" cy="125904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492" t="-37686" r="-19861" b="-13451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58760" y="6044113"/>
            <a:ext cx="1259047" cy="125904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047" r="0" b="-2504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58760" y="7999258"/>
            <a:ext cx="1259047" cy="125904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8797" r="0" b="-4129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50656" y="1155819"/>
            <a:ext cx="5208644" cy="971784"/>
            <a:chOff x="0" y="0"/>
            <a:chExt cx="6944859" cy="12957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A2E3A"/>
                  </a:solidFill>
                  <a:latin typeface="Helios Bold"/>
                </a:rPr>
                <a:t>Stella Ornelas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Executive Officer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50656" y="2898458"/>
            <a:ext cx="5208644" cy="971784"/>
            <a:chOff x="0" y="0"/>
            <a:chExt cx="6944859" cy="12957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Bryan Cook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Finance Officer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0656" y="4641098"/>
            <a:ext cx="5208644" cy="971784"/>
            <a:chOff x="0" y="0"/>
            <a:chExt cx="6944859" cy="129571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Blaise Martins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50656" y="6383737"/>
            <a:ext cx="5208644" cy="971784"/>
            <a:chOff x="0" y="0"/>
            <a:chExt cx="6944859" cy="129571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Carl Miller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Accountant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50656" y="8126377"/>
            <a:ext cx="5208644" cy="971784"/>
            <a:chOff x="0" y="0"/>
            <a:chExt cx="6944859" cy="129571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Sadie Jones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Finance Manager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7303156"/>
            <a:ext cx="5858209" cy="1207008"/>
            <a:chOff x="0" y="0"/>
            <a:chExt cx="8684451" cy="17893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84451" cy="1789319"/>
            </a:xfrm>
            <a:custGeom>
              <a:avLst/>
              <a:gdLst/>
              <a:ahLst/>
              <a:cxnLst/>
              <a:rect r="r" b="b" t="t" l="l"/>
              <a:pathLst>
                <a:path h="1789319" w="8684451">
                  <a:moveTo>
                    <a:pt x="39647" y="0"/>
                  </a:moveTo>
                  <a:lnTo>
                    <a:pt x="8644804" y="0"/>
                  </a:lnTo>
                  <a:cubicBezTo>
                    <a:pt x="8666700" y="0"/>
                    <a:pt x="8684451" y="17750"/>
                    <a:pt x="8684451" y="39647"/>
                  </a:cubicBezTo>
                  <a:lnTo>
                    <a:pt x="8684451" y="1749672"/>
                  </a:lnTo>
                  <a:cubicBezTo>
                    <a:pt x="8684451" y="1771568"/>
                    <a:pt x="8666700" y="1789319"/>
                    <a:pt x="8644804" y="1789319"/>
                  </a:cubicBezTo>
                  <a:lnTo>
                    <a:pt x="39647" y="1789319"/>
                  </a:lnTo>
                  <a:cubicBezTo>
                    <a:pt x="17750" y="1789319"/>
                    <a:pt x="0" y="1771568"/>
                    <a:pt x="0" y="1749672"/>
                  </a:cubicBezTo>
                  <a:lnTo>
                    <a:pt x="0" y="39647"/>
                  </a:lnTo>
                  <a:cubicBezTo>
                    <a:pt x="0" y="17750"/>
                    <a:pt x="17750" y="0"/>
                    <a:pt x="396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684451" cy="18274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27551" y="4894238"/>
            <a:ext cx="93721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211" y="1119140"/>
            <a:ext cx="950068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3"/>
              </a:lnSpc>
            </a:pPr>
            <a:r>
              <a:rPr lang="en-US" sz="8319">
                <a:solidFill>
                  <a:srgbClr val="FFFFFF"/>
                </a:solidFill>
                <a:latin typeface="TT Hoves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5731" y="7000234"/>
            <a:ext cx="5790503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A20E20"/>
                </a:solidFill>
                <a:latin typeface="Helios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48421" y="5609584"/>
            <a:ext cx="10954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5731" y="7712322"/>
            <a:ext cx="6076629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A20E20"/>
                </a:solidFill>
                <a:latin typeface="Helios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0130" y="6323959"/>
            <a:ext cx="11711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3901" y="4903763"/>
            <a:ext cx="857261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3"/>
              </a:lnSpc>
            </a:pPr>
            <a:r>
              <a:rPr sz="2619">
                <a:solidFill>
                  <a:srgbClr val="000000"/>
                </a:solidFill>
                <a:latin typeface="Helios"/>
              </a:rPr>
              <a:t>The Dawn of Artificial Intelligence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43901" y="5570513"/>
            <a:ext cx="10168059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sz="2629">
                <a:solidFill>
                  <a:srgbClr val="000000"/>
                </a:solidFill>
                <a:latin typeface="Helios"/>
              </a:rPr>
              <a:t>The Rise of Machine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5359" y="6302338"/>
            <a:ext cx="8292305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sz="2629">
                <a:solidFill>
                  <a:srgbClr val="000000"/>
                </a:solidFill>
                <a:latin typeface="Helios"/>
              </a:rPr>
              <a:t>The Emergence of Deep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359" y="7035077"/>
            <a:ext cx="10670492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sz="2629">
                <a:solidFill>
                  <a:srgbClr val="000000"/>
                </a:solidFill>
                <a:latin typeface="Helios"/>
              </a:rPr>
              <a:t>AI Revolutionizing Industries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91242" y="7721847"/>
            <a:ext cx="9008591" cy="44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5"/>
              </a:lnSpc>
            </a:pPr>
            <a:r>
              <a:rPr sz="2619">
                <a:solidFill>
                  <a:srgbClr val="000000"/>
                </a:solidFill>
                <a:latin typeface="Helios"/>
              </a:rPr>
              <a:t>The Future of AI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A20E20"/>
                </a:solidFill>
                <a:latin typeface="TT Hoves Bold"/>
              </a:rPr>
              <a:t>The Dawn of Artificial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000000"/>
                </a:solidFill>
                <a:latin typeface="TT Hoves"/>
              </a:rPr>
              <a:t>- Early dreams of creating human-like intelligence
 - 9: Dartmouth Conference sparks the field of AI
 - Key figures: Alan Turing, John von Neumann, Claude Shannon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A20E20"/>
                </a:solidFill>
                <a:latin typeface="TT Hoves Bold"/>
              </a:rPr>
              <a:t>The Rise of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000000"/>
                </a:solidFill>
                <a:latin typeface="TT Hoves"/>
              </a:rPr>
              <a:t>Machine Learning Algorithms:
      Supervised learning (classification, regression)
      Unsupervised learning (clustering, dimensionality reduction)
      Reinforcement learning
  Advancements in Deep Learning:
      Convolutional neural networks (CNNs) for image recognition
      Recurrent neural networks (RNNs) for language processing
      Transformers for natural language understanding
  Applications Across Industries:
      Healthcare (diagnosis, drug discovery)
      Finance (fraud detection, risk assessment)
      Manufacturing (predictive maintenance)
      Retail (recommendation engines, customer segmentation)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A20E20"/>
                </a:solidFill>
                <a:latin typeface="TT Hoves Bold"/>
              </a:rPr>
              <a:t>The Emergence of Deep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000000"/>
                </a:solidFill>
                <a:latin typeface="TT Hoves"/>
              </a:rPr>
              <a:t>- Neural networks: breakthrough in machine learning
 - Increased computational power and data availability
 - Applications in image recognition, natural language processing, and more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A20E20"/>
                </a:solidFill>
                <a:latin typeface="TT Hoves Bold"/>
              </a:rPr>
              <a:t>AI Revolutionizing Industries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000000"/>
                </a:solidFill>
                <a:latin typeface="TT Hoves"/>
              </a:rPr>
              <a:t>Industries Impacted:
 - Healthcare: Early detection, personalized treatments
 - Manufacturing: Automated processes, increased productivity
 - Finance: Fraud detection, risk management
 - Retail: Personalized recommendations, optimized inventory
 Applications:
 - Smart cities: Traffic management, energy optimization
 - Agriculture: Crop monitoring, yield optimization
 - Cybersecurity: Enhanced threat detection and protection
 - Education: Personalized learning, virtual tutors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A20E20"/>
                </a:solidFill>
                <a:latin typeface="TT Hoves Bold"/>
              </a:rPr>
              <a:t>The Future of 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000000"/>
                </a:solidFill>
                <a:latin typeface="TT Hoves"/>
              </a:rPr>
              <a:t>Balancing technological advancements with ethical principles
  Identifying and mitigating potential risks
  Harnessing AI's power for societal progress
  Exploring the vast possibilities and untapped potential
  Shaping a responsible and inclusive future for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04222" y="4587239"/>
            <a:ext cx="4479557" cy="98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Helios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8743" y="8741816"/>
            <a:ext cx="7510515" cy="1032967"/>
            <a:chOff x="0" y="0"/>
            <a:chExt cx="11133897" cy="1531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DAF_qFGqEWs</dc:identifier>
  <dcterms:modified xsi:type="dcterms:W3CDTF">2011-08-01T06:04:30Z</dcterms:modified>
  <cp:revision>1</cp:revision>
  <dc:title>Lorem ipsum dolor sit amet, consectetur adipiscing elit. Duis vulputate nulla at ante rhoncus, vel efficitur felis condimentum. Proin odio odio.</dc:title>
</cp:coreProperties>
</file>